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Quicksand"/>
      <p:regular r:id="rId34"/>
      <p:bold r:id="rId35"/>
    </p:embeddedFont>
    <p:embeddedFont>
      <p:font typeface="Quicksand Medium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Quicksand-bold.fntdata"/><Relationship Id="rId12" Type="http://schemas.openxmlformats.org/officeDocument/2006/relationships/slide" Target="slides/slide8.xml"/><Relationship Id="rId34" Type="http://schemas.openxmlformats.org/officeDocument/2006/relationships/font" Target="fonts/Quicksand-regular.fntdata"/><Relationship Id="rId15" Type="http://schemas.openxmlformats.org/officeDocument/2006/relationships/slide" Target="slides/slide11.xml"/><Relationship Id="rId37" Type="http://schemas.openxmlformats.org/officeDocument/2006/relationships/font" Target="fonts/QuicksandMedium-bold.fntdata"/><Relationship Id="rId14" Type="http://schemas.openxmlformats.org/officeDocument/2006/relationships/slide" Target="slides/slide10.xml"/><Relationship Id="rId36" Type="http://schemas.openxmlformats.org/officeDocument/2006/relationships/font" Target="fonts/QuicksandMedium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cce.io/tcc" TargetMode="External"/><Relationship Id="rId3" Type="http://schemas.openxmlformats.org/officeDocument/2006/relationships/hyperlink" Target="http://ncce.io/ogl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hands-ipad-tablet-technology-820272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hands-ipad-tablet-technology-820272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technology-servers-server-1587673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technology-servers-server-1587673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woman-standing-while-carrying-laptop-1181354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woman-standing-while-carrying-laptop-1181354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time-clock-watch-hours-minutes-371226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sky-clouds-sunlight-atmosphere-414199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server-racks-in-modern-data-center-4508751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server-racks-in-modern-data-center-4508751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server-racks-in-modern-data-center-4508751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server-racks-in-modern-data-center-4508751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server-racks-in-modern-data-center-4508751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pros-and-cons-compare-choice-5201376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iscoverytoday.com/2021/04/16/here-is-your-2021-internet-minute-infographic-ediscovery-trend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Last updated 30-06-2021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Resources are updated regularly — the latest version is available at: 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ncce.io/tcc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This resource is licensed under the Open Government Licence, version 3. For more information on this licence, see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ncce.io/ogl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https://pixabay.com/photos/hands-ipad-tablet-technology-820272/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https://pixabay.com/photos/hands-ipad-tablet-technology-820272/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https://pixabay.com/photos/technology-servers-server-1587673/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https://pixabay.com/photos/technology-servers-server-1587673/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Raspberry Pi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Raspberry Pi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https://www.pexels.com/photo/woman-standing-while-carrying-laptop-1181354/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https://www.pexels.com/photo/woman-standing-while-carrying-laptop-1181354/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https://pixabay.com/photos/time-clock-watch-hours-minutes-371226/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https://pixabay.com/photos/sky-clouds-sunlight-atmosphere-414199/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https://www.pexels.com/photo/server-racks-in-modern-data-center-4508751/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https://www.pexels.com/photo/server-racks-in-modern-data-center-4508751/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https://www.pexels.com/photo/server-racks-in-modern-data-center-4508751/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https://www.pexels.com/photo/server-racks-in-modern-data-center-4508751/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https://www.pexels.com/photo/server-racks-in-modern-data-center-4508751/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https://pixabay.com/photos/pros-and-cons-compare-choice-5201376/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Internet minute information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https://ediscoverytoday.com/2021/04/16/here-is-your-2021-internet-minute-infographic-ediscovery-trends/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67675" y="4249150"/>
            <a:ext cx="1465423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r Images side by side">
  <p:cSld name="TITLE_4_1_1_1_3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(no text under)">
  <p:cSld name="TITLE_4_1_1_1_3_2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/ Questions / Lists">
  <p:cSld name="TITLE_4_1_1_1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with heading)">
  <p:cSld name="TITLE_4_1_1_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0900" y="1017725"/>
            <a:ext cx="8521200" cy="30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10900" y="4117599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no heading)">
  <p:cSld name="TITLE_4_1_1_1_4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0900" y="472000"/>
            <a:ext cx="85212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310900" y="4282175"/>
            <a:ext cx="8521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">
  <p:cSld name="TITLE_4_1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6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155CC">
            <a:alpha val="549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725"/>
            <a:ext cx="9144000" cy="3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0900" y="310900"/>
            <a:ext cx="8521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b="1" i="0" sz="2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0900" y="1017725"/>
            <a:ext cx="8521500" cy="3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b="0" i="0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A4335"/>
          </p15:clr>
        </p15:guide>
        <p15:guide id="2" orient="horz" pos="196">
          <p15:clr>
            <a:srgbClr val="EA4335"/>
          </p15:clr>
        </p15:guide>
        <p15:guide id="3" orient="horz" pos="641">
          <p15:clr>
            <a:srgbClr val="EA4335"/>
          </p15:clr>
        </p15:guide>
        <p15:guide id="4" pos="2776">
          <p15:clr>
            <a:srgbClr val="EA4335"/>
          </p15:clr>
        </p15:guide>
        <p15:guide id="5" orient="horz" pos="812">
          <p15:clr>
            <a:srgbClr val="EA4335"/>
          </p15:clr>
        </p15:guide>
        <p15:guide id="6" pos="2984">
          <p15:clr>
            <a:srgbClr val="EA4335"/>
          </p15:clr>
        </p15:guide>
        <p15:guide id="7" pos="5564">
          <p15:clr>
            <a:srgbClr val="EA4335"/>
          </p15:clr>
        </p15:guide>
        <p15:guide id="8" orient="horz" pos="2592">
          <p15:clr>
            <a:srgbClr val="EA4335"/>
          </p15:clr>
        </p15:guide>
        <p15:guide id="9" pos="2448">
          <p15:clr>
            <a:srgbClr val="EA4335"/>
          </p15:clr>
        </p15:guide>
        <p15:guide id="10" pos="3312">
          <p15:clr>
            <a:srgbClr val="EA4335"/>
          </p15:clr>
        </p15:guide>
        <p15:guide id="11" orient="horz" pos="30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google.com/about/datacenters/locations/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zDAYZU4A3w0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8: Hosting services</a:t>
            </a:r>
            <a:endParaRPr/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KS4 – Computer networks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internet is used for much more than simply browsing web pages on the world wide web, we can: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Purchase online goods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Stream movies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Take video calls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Play online games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Post on social media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And much more!</a:t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internet</a:t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70125"/>
            <a:ext cx="4096500" cy="273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For all of this to be possible, any content or services must be </a:t>
            </a:r>
            <a:r>
              <a:rPr b="1" lang="en-GB"/>
              <a:t>hosted</a:t>
            </a:r>
            <a:r>
              <a:rPr lang="en-GB"/>
              <a:t> somewhere.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Web servers</a:t>
            </a:r>
            <a:r>
              <a:rPr lang="en-GB"/>
              <a:t> are used to </a:t>
            </a:r>
            <a:r>
              <a:rPr b="1" lang="en-GB"/>
              <a:t>host</a:t>
            </a:r>
            <a:r>
              <a:rPr lang="en-GB"/>
              <a:t> (house) content and services that can be accessed through the internet.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Web hosting</a:t>
            </a:r>
            <a:endParaRPr/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" name="Google Shape;134;p1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70125"/>
            <a:ext cx="4096500" cy="273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Think back to the </a:t>
            </a:r>
            <a:r>
              <a:rPr b="1" lang="en-GB"/>
              <a:t>client–server </a:t>
            </a:r>
            <a:r>
              <a:rPr lang="en-GB"/>
              <a:t>model.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client</a:t>
            </a:r>
            <a:r>
              <a:rPr lang="en-GB"/>
              <a:t> is the </a:t>
            </a:r>
            <a:r>
              <a:rPr b="1" lang="en-GB"/>
              <a:t>device </a:t>
            </a:r>
            <a:r>
              <a:rPr lang="en-GB"/>
              <a:t>used to access the content or services.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host </a:t>
            </a:r>
            <a:r>
              <a:rPr lang="en-GB"/>
              <a:t>is the </a:t>
            </a:r>
            <a:r>
              <a:rPr b="1" lang="en-GB"/>
              <a:t>server(s)</a:t>
            </a:r>
            <a:r>
              <a:rPr lang="en-GB"/>
              <a:t> where the content and services are </a:t>
            </a:r>
            <a:r>
              <a:rPr b="1" lang="en-GB"/>
              <a:t>served</a:t>
            </a:r>
            <a:r>
              <a:rPr lang="en-GB"/>
              <a:t> to the </a:t>
            </a:r>
            <a:r>
              <a:rPr b="1" lang="en-GB"/>
              <a:t>client</a:t>
            </a:r>
            <a:r>
              <a:rPr lang="en-GB"/>
              <a:t>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Web hosting</a:t>
            </a:r>
            <a:endParaRPr/>
          </a:p>
        </p:txBody>
      </p:sp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2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8307" y="1539600"/>
            <a:ext cx="829075" cy="137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0"/>
          <p:cNvCxnSpPr/>
          <p:nvPr/>
        </p:nvCxnSpPr>
        <p:spPr>
          <a:xfrm>
            <a:off x="6536806" y="2880349"/>
            <a:ext cx="11115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9697" y="2079054"/>
            <a:ext cx="1377101" cy="8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5493050" y="2975575"/>
            <a:ext cx="7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7677938" y="2975575"/>
            <a:ext cx="7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Most websites are </a:t>
            </a:r>
            <a:r>
              <a:rPr b="1" lang="en-GB"/>
              <a:t>hosted</a:t>
            </a:r>
            <a:r>
              <a:rPr lang="en-GB"/>
              <a:t> using an </a:t>
            </a:r>
            <a:r>
              <a:rPr b="1" lang="en-GB"/>
              <a:t>external web hosting provider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These </a:t>
            </a:r>
            <a:r>
              <a:rPr b="1" lang="en-GB"/>
              <a:t>hosting</a:t>
            </a:r>
            <a:r>
              <a:rPr lang="en-GB"/>
              <a:t> companies have their own dedicated servers that they ‘rent out’ to businesses and individuals as a space to </a:t>
            </a:r>
            <a:r>
              <a:rPr b="1" lang="en-GB"/>
              <a:t>host</a:t>
            </a:r>
            <a:r>
              <a:rPr lang="en-GB"/>
              <a:t> their websites.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External web hosting provider</a:t>
            </a:r>
            <a:endParaRPr/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Google Shape;156;p2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5250" y="1170125"/>
            <a:ext cx="3867451" cy="29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These companies often provide other services like: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Security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Website builders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Backup guarantees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Technical support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Email services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Analytics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External web hosting provider</a:t>
            </a:r>
            <a:endParaRPr/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2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5250" y="1170125"/>
            <a:ext cx="3867451" cy="29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Individuals can also set up their </a:t>
            </a:r>
            <a:r>
              <a:rPr b="1" lang="en-GB"/>
              <a:t>own web servers</a:t>
            </a:r>
            <a:r>
              <a:rPr lang="en-GB"/>
              <a:t> and make these available to access through the internet.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can be done using an old PC or even a </a:t>
            </a:r>
            <a:r>
              <a:rPr b="1" lang="en-GB"/>
              <a:t>Raspberry Pi</a:t>
            </a:r>
            <a:r>
              <a:rPr lang="en-GB"/>
              <a:t>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Personal web hosting</a:t>
            </a:r>
            <a:endParaRPr/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4" name="Google Shape;174;p2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7075" y="1170125"/>
            <a:ext cx="3715625" cy="24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If you host your own </a:t>
            </a:r>
            <a:r>
              <a:rPr b="1" lang="en-GB"/>
              <a:t>web server</a:t>
            </a:r>
            <a:r>
              <a:rPr lang="en-GB"/>
              <a:t> then you are responsible for: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Security (very important because personal web servers are prone to hacking)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Backups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Technical support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Maintenance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Keeping it switched on at all times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Personal web hosting</a:t>
            </a:r>
            <a:endParaRPr/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2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7075" y="1170125"/>
            <a:ext cx="3715625" cy="24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Large online services like Google, Facebook, and Twitter</a:t>
            </a:r>
            <a:r>
              <a:rPr b="1" lang="en-GB"/>
              <a:t> host</a:t>
            </a:r>
            <a:r>
              <a:rPr lang="en-GB"/>
              <a:t> their own web services.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They have dedicated </a:t>
            </a:r>
            <a:r>
              <a:rPr b="1" lang="en-GB"/>
              <a:t>data centres</a:t>
            </a:r>
            <a:r>
              <a:rPr lang="en-GB"/>
              <a:t> to hold all of the web technologies that they need to run the services that they offer.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Larger web services</a:t>
            </a:r>
            <a:endParaRPr/>
          </a:p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2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338" y="1170125"/>
            <a:ext cx="4217861" cy="28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Google currently has </a:t>
            </a:r>
            <a:r>
              <a:rPr b="1" lang="en-GB"/>
              <a:t>23 data centres</a:t>
            </a:r>
            <a:r>
              <a:rPr lang="en-GB"/>
              <a:t> all around the world.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These will include backups at separate locations to protect them from events like fire or flooding.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>
                <a:solidFill>
                  <a:schemeClr val="hlink"/>
                </a:solidFill>
                <a:uFill>
                  <a:noFill/>
                </a:uFill>
                <a:hlinkClick r:id="rId3"/>
              </a:rPr>
              <a:t>Data centres</a:t>
            </a:r>
            <a:r>
              <a:rPr lang="en-GB"/>
              <a:t> (ncce.io/datacentres)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Larger web services</a:t>
            </a:r>
            <a:endParaRPr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1" name="Google Shape;201;p2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1338" y="1170125"/>
            <a:ext cx="4217861" cy="28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You are now going to take a tour of one of Google’s data centers.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Whilst watching the video, complete the </a:t>
            </a:r>
            <a:r>
              <a:rPr b="1" lang="en-GB"/>
              <a:t>activity sheet</a:t>
            </a:r>
            <a:r>
              <a:rPr lang="en-GB"/>
              <a:t>,</a:t>
            </a:r>
            <a:r>
              <a:rPr b="1" lang="en-GB"/>
              <a:t> </a:t>
            </a:r>
            <a:r>
              <a:rPr lang="en-GB"/>
              <a:t>which includes a scavenger hunt of things to spot during the tour.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>
                <a:solidFill>
                  <a:schemeClr val="hlink"/>
                </a:solidFill>
                <a:uFill>
                  <a:noFill/>
                </a:uFill>
                <a:hlinkClick r:id="rId3"/>
              </a:rPr>
              <a:t>The tour</a:t>
            </a:r>
            <a:r>
              <a:rPr lang="en-GB"/>
              <a:t> (ncce.io/TheTour)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Take a tour!</a:t>
            </a:r>
            <a:endParaRPr/>
          </a:p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2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1176" y="1170125"/>
            <a:ext cx="3751524" cy="31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Approximate how many times the following things happen through the internet in a </a:t>
            </a:r>
            <a:r>
              <a:rPr b="1" lang="en-GB"/>
              <a:t>single minute</a:t>
            </a:r>
            <a:r>
              <a:rPr lang="en-GB"/>
              <a:t>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How many </a:t>
            </a:r>
            <a:r>
              <a:rPr b="1" lang="en-GB"/>
              <a:t>instant messages</a:t>
            </a:r>
            <a:r>
              <a:rPr lang="en-GB"/>
              <a:t>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How many </a:t>
            </a:r>
            <a:r>
              <a:rPr b="1" lang="en-GB"/>
              <a:t>hours </a:t>
            </a:r>
            <a:r>
              <a:rPr lang="en-GB"/>
              <a:t>of </a:t>
            </a:r>
            <a:r>
              <a:rPr b="1" lang="en-GB"/>
              <a:t>YouTube</a:t>
            </a:r>
            <a:r>
              <a:rPr lang="en-GB"/>
              <a:t> content are </a:t>
            </a:r>
            <a:r>
              <a:rPr b="1" lang="en-GB"/>
              <a:t>uploaded</a:t>
            </a:r>
            <a:r>
              <a:rPr lang="en-GB"/>
              <a:t>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How many </a:t>
            </a:r>
            <a:r>
              <a:rPr b="1" lang="en-GB"/>
              <a:t>tweets </a:t>
            </a:r>
            <a:r>
              <a:rPr lang="en-GB"/>
              <a:t>are sent?</a:t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happens in an internet minute?</a:t>
            </a:r>
            <a:endParaRPr/>
          </a:p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1" y="1170126"/>
            <a:ext cx="4086101" cy="272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cloud is a term used to describe </a:t>
            </a:r>
            <a:r>
              <a:rPr b="1" lang="en-GB"/>
              <a:t>software </a:t>
            </a:r>
            <a:r>
              <a:rPr lang="en-GB"/>
              <a:t>and </a:t>
            </a:r>
            <a:r>
              <a:rPr b="1" lang="en-GB"/>
              <a:t>storage </a:t>
            </a:r>
            <a:r>
              <a:rPr lang="en-GB"/>
              <a:t>that are used through the internet.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cloud is not floating around in the sky. It exists in </a:t>
            </a:r>
            <a:r>
              <a:rPr b="1" lang="en-GB"/>
              <a:t>data centres</a:t>
            </a:r>
            <a:r>
              <a:rPr lang="en-GB"/>
              <a:t> like the ones at Google.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cloud</a:t>
            </a:r>
            <a:endParaRPr/>
          </a:p>
        </p:txBody>
      </p:sp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2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1" y="1170125"/>
            <a:ext cx="4096500" cy="27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cloud gives us access to </a:t>
            </a:r>
            <a:r>
              <a:rPr b="1" lang="en-GB"/>
              <a:t>Software as a Service</a:t>
            </a:r>
            <a:r>
              <a:rPr lang="en-GB"/>
              <a:t> (SaaS). This means that we can use software on our devices that is </a:t>
            </a:r>
            <a:r>
              <a:rPr b="1" lang="en-GB"/>
              <a:t>hosted</a:t>
            </a:r>
            <a:r>
              <a:rPr lang="en-GB"/>
              <a:t> elsewhere on a server.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benefits</a:t>
            </a:r>
            <a:r>
              <a:rPr lang="en-GB"/>
              <a:t> of this are: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Automatic software updates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Automatic saving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Automatic backups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Accessible from anywhere with an internet connection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Sharing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cloud: Software as a service (SaaS)</a:t>
            </a:r>
            <a:endParaRPr/>
          </a:p>
        </p:txBody>
      </p:sp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8" name="Google Shape;228;p2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175" y="1170125"/>
            <a:ext cx="3993523" cy="26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There are also some </a:t>
            </a:r>
            <a:r>
              <a:rPr b="1" lang="en-GB"/>
              <a:t>drawbacks</a:t>
            </a:r>
            <a:r>
              <a:rPr lang="en-GB"/>
              <a:t>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Potentially paying a monthly subscription (if service isn’t free)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Must be connected to the internet to access the software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Less control over your data (it could be stored in other countries that have different laws surrounding data protection)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cloud: Saas</a:t>
            </a:r>
            <a:endParaRPr/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7" name="Google Shape;237;p3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175" y="1170125"/>
            <a:ext cx="3993523" cy="26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cloud can also be used for </a:t>
            </a:r>
            <a:r>
              <a:rPr b="1" lang="en-GB"/>
              <a:t>storage</a:t>
            </a:r>
            <a:r>
              <a:rPr lang="en-GB"/>
              <a:t>. Instead of backing up your files locally on your own device, you can back them up on cloud storage.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benefits</a:t>
            </a:r>
            <a:r>
              <a:rPr lang="en-GB"/>
              <a:t> of this are: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Cloud storage has its own built in backup system to protect your files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Data can be backed up automatically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You can often get a small amount of storage for free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It can save money on maintenance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cloud: Storage</a:t>
            </a:r>
            <a:endParaRPr/>
          </a:p>
        </p:txBody>
      </p:sp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3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175" y="1170125"/>
            <a:ext cx="3993523" cy="26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drawbacks</a:t>
            </a:r>
            <a:r>
              <a:rPr lang="en-GB"/>
              <a:t> of this are: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As your storage increases, you may need to pay a larger fee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You have less control over your data (for the same reasons as SaaS)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It relies on an internet connection to access your data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Switching cloud storage suppliers can be problematic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cloud: Storage</a:t>
            </a:r>
            <a:endParaRPr/>
          </a:p>
        </p:txBody>
      </p:sp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175" y="1170125"/>
            <a:ext cx="3993523" cy="26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Think, write, pair, share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There are many cloud services available for you to use. We use some of them at school.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List as many services as you can think of!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cloud services have you heard of/used?</a:t>
            </a:r>
            <a:endParaRPr/>
          </a:p>
        </p:txBody>
      </p: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4" name="Google Shape;264;p3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265" name="Google Shape;26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175" y="1170125"/>
            <a:ext cx="3993523" cy="26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Which cloud services have you heard of/used?</a:t>
            </a:r>
            <a:endParaRPr/>
          </a:p>
        </p:txBody>
      </p:sp>
      <p:sp>
        <p:nvSpPr>
          <p:cNvPr id="271" name="Google Shape;271;p3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2" name="Google Shape;272;p3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6424825" y="1451350"/>
            <a:ext cx="2040600" cy="934500"/>
          </a:xfrm>
          <a:prstGeom prst="wedgeRoundRectCallout">
            <a:avLst>
              <a:gd fmla="val 42009" name="adj1"/>
              <a:gd fmla="val 6389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iCloud – iPhone, iPad backup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862900" y="1506925"/>
            <a:ext cx="1687500" cy="934500"/>
          </a:xfrm>
          <a:prstGeom prst="wedgeRoundRectCallout">
            <a:avLst>
              <a:gd fmla="val -41400" name="adj1"/>
              <a:gd fmla="val 6386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Google docs, slides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984925" y="2930650"/>
            <a:ext cx="1510800" cy="585300"/>
          </a:xfrm>
          <a:prstGeom prst="wedgeRoundRectCallout">
            <a:avLst>
              <a:gd fmla="val -41400" name="adj1"/>
              <a:gd fmla="val 6386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Microsoft 365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3621025" y="3453200"/>
            <a:ext cx="1983900" cy="864600"/>
          </a:xfrm>
          <a:prstGeom prst="wedgeRoundRectCallout">
            <a:avLst>
              <a:gd fmla="val -41400" name="adj1"/>
              <a:gd fmla="val 6386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online version of Scratch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3273900" y="1451350"/>
            <a:ext cx="1983900" cy="864600"/>
          </a:xfrm>
          <a:prstGeom prst="wedgeRoundRectCallout">
            <a:avLst>
              <a:gd fmla="val -41400" name="adj1"/>
              <a:gd fmla="val 6386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Xbox cloud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4596975" y="2471525"/>
            <a:ext cx="1209600" cy="556200"/>
          </a:xfrm>
          <a:prstGeom prst="wedgeRoundRectCallout">
            <a:avLst>
              <a:gd fmla="val 40367" name="adj1"/>
              <a:gd fmla="val 7556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Dropbox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6285750" y="2777925"/>
            <a:ext cx="1724100" cy="792900"/>
          </a:xfrm>
          <a:prstGeom prst="wedgeRoundRectCallout">
            <a:avLst>
              <a:gd fmla="val 40367" name="adj1"/>
              <a:gd fmla="val 7556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Samsung cloud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1538125" y="3854250"/>
            <a:ext cx="1510800" cy="585300"/>
          </a:xfrm>
          <a:prstGeom prst="wedgeRoundRectCallout">
            <a:avLst>
              <a:gd fmla="val -41400" name="adj1"/>
              <a:gd fmla="val 6386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Canva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5884175" y="3854250"/>
            <a:ext cx="1724100" cy="792900"/>
          </a:xfrm>
          <a:prstGeom prst="wedgeRoundRectCallout">
            <a:avLst>
              <a:gd fmla="val 40367" name="adj1"/>
              <a:gd fmla="val 7556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Google photos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Use the </a:t>
            </a:r>
            <a:r>
              <a:rPr b="1" lang="en-GB"/>
              <a:t>activity 3 sheet</a:t>
            </a:r>
            <a:r>
              <a:rPr lang="en-GB"/>
              <a:t> to research the environmental impacts of cloud computing. </a:t>
            </a:r>
            <a:endParaRPr/>
          </a:p>
        </p:txBody>
      </p:sp>
      <p:sp>
        <p:nvSpPr>
          <p:cNvPr id="287" name="Google Shape;287;p3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Environmental impacts </a:t>
            </a:r>
            <a:endParaRPr/>
          </a:p>
        </p:txBody>
      </p:sp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9" name="Google Shape;289;p3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70100"/>
            <a:ext cx="4096500" cy="2811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Share your </a:t>
            </a:r>
            <a:r>
              <a:rPr b="1" lang="en-GB"/>
              <a:t>top positive</a:t>
            </a:r>
            <a:r>
              <a:rPr lang="en-GB"/>
              <a:t> and </a:t>
            </a:r>
            <a:r>
              <a:rPr b="1" lang="en-GB"/>
              <a:t>negative </a:t>
            </a:r>
            <a:r>
              <a:rPr lang="en-GB"/>
              <a:t>impacts with the class.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Take a </a:t>
            </a:r>
            <a:r>
              <a:rPr b="1" lang="en-GB"/>
              <a:t>vote</a:t>
            </a:r>
            <a:r>
              <a:rPr lang="en-GB"/>
              <a:t> on whether the class feels that cloud computing has a </a:t>
            </a:r>
            <a:r>
              <a:rPr b="1" lang="en-GB"/>
              <a:t>positive </a:t>
            </a:r>
            <a:r>
              <a:rPr lang="en-GB"/>
              <a:t>or </a:t>
            </a:r>
            <a:r>
              <a:rPr b="1" lang="en-GB"/>
              <a:t>negative </a:t>
            </a:r>
            <a:r>
              <a:rPr lang="en-GB"/>
              <a:t>impact on the environment. </a:t>
            </a:r>
            <a:endParaRPr/>
          </a:p>
        </p:txBody>
      </p:sp>
      <p:sp>
        <p:nvSpPr>
          <p:cNvPr id="296" name="Google Shape;296;p3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Voting time</a:t>
            </a:r>
            <a:endParaRPr/>
          </a:p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8" name="Google Shape;298;p3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Wrap Up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70100"/>
            <a:ext cx="4096500" cy="241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 this lesson, you…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Learnt about cloud services and where these are hosted online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Next lesson</a:t>
            </a:r>
            <a:endParaRPr/>
          </a:p>
        </p:txBody>
      </p:sp>
      <p:sp>
        <p:nvSpPr>
          <p:cNvPr id="306" name="Google Shape;306;p3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7" name="Google Shape;307;p37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Next lesson, you will…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Learn about network protocols </a:t>
            </a:r>
            <a:endParaRPr/>
          </a:p>
        </p:txBody>
      </p:sp>
      <p:sp>
        <p:nvSpPr>
          <p:cNvPr id="308" name="Google Shape;308;p3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Summary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happens in an internet minute?</a:t>
            </a:r>
            <a:endParaRPr/>
          </a:p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1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 sz="2000"/>
              <a:t>Instant messages</a:t>
            </a:r>
            <a:endParaRPr b="1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happens in an internet minute?</a:t>
            </a:r>
            <a:endParaRPr/>
          </a:p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 sz="2000"/>
              <a:t>Instant messages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 sz="2000"/>
              <a:t>69 million!</a:t>
            </a:r>
            <a:endParaRPr b="1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happens in an internet minute?</a:t>
            </a:r>
            <a:endParaRPr/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13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 sz="2000"/>
              <a:t>Content uploaded to YouTube</a:t>
            </a:r>
            <a:endParaRPr b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happens in an internet minute?</a:t>
            </a:r>
            <a:endParaRPr/>
          </a:p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 sz="2000"/>
              <a:t>Content uploaded to YouTube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 sz="2000"/>
              <a:t>500 hours!</a:t>
            </a:r>
            <a:endParaRPr b="1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happens in an internet minute?</a:t>
            </a:r>
            <a:endParaRPr/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5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 sz="2000"/>
              <a:t>Tweets sent</a:t>
            </a:r>
            <a:endParaRPr b="1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What happens in an internet minute?</a:t>
            </a:r>
            <a:endParaRPr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6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 sz="2000"/>
              <a:t>Tweets sent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 sz="2000"/>
              <a:t>200,000!</a:t>
            </a:r>
            <a:endParaRPr b="1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 this lesson, you will: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how servers are used for hosting services across the internet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the role of web servers and clients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how the cloud provides services for software and storage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List the advantages and disadvantages of the cloud</a:t>
            </a:r>
            <a:endParaRPr/>
          </a:p>
        </p:txBody>
      </p:sp>
      <p:sp>
        <p:nvSpPr>
          <p:cNvPr id="114" name="Google Shape;114;p17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8: Hosting services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17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Objectives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1300" y="364800"/>
            <a:ext cx="4191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CCE Slides">
  <a:themeElements>
    <a:clrScheme name="Simple Light">
      <a:dk1>
        <a:srgbClr val="5B5BA5"/>
      </a:dk1>
      <a:lt1>
        <a:srgbClr val="FFFFFF"/>
      </a:lt1>
      <a:dk2>
        <a:srgbClr val="E9E9F3"/>
      </a:dk2>
      <a:lt2>
        <a:srgbClr val="F2F6FC"/>
      </a:lt2>
      <a:accent1>
        <a:srgbClr val="E9F7FC"/>
      </a:accent1>
      <a:accent2>
        <a:srgbClr val="FFEFDA"/>
      </a:accent2>
      <a:accent3>
        <a:srgbClr val="ECF8F5"/>
      </a:accent3>
      <a:accent4>
        <a:srgbClr val="FEF2F6"/>
      </a:accent4>
      <a:accent5>
        <a:srgbClr val="E6E6EA"/>
      </a:accent5>
      <a:accent6>
        <a:srgbClr val="F0F6ED"/>
      </a:accent6>
      <a:hlink>
        <a:srgbClr val="3197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